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5" r:id="rId2"/>
    <p:sldId id="310" r:id="rId3"/>
    <p:sldId id="301" r:id="rId4"/>
    <p:sldId id="302" r:id="rId5"/>
    <p:sldId id="311" r:id="rId6"/>
    <p:sldId id="303" r:id="rId7"/>
    <p:sldId id="304" r:id="rId8"/>
    <p:sldId id="326" r:id="rId9"/>
    <p:sldId id="327" r:id="rId10"/>
    <p:sldId id="332" r:id="rId11"/>
    <p:sldId id="300" r:id="rId12"/>
    <p:sldId id="291" r:id="rId13"/>
    <p:sldId id="312" r:id="rId14"/>
    <p:sldId id="321" r:id="rId15"/>
    <p:sldId id="297" r:id="rId16"/>
    <p:sldId id="298" r:id="rId17"/>
    <p:sldId id="290" r:id="rId18"/>
    <p:sldId id="309" r:id="rId19"/>
    <p:sldId id="307" r:id="rId20"/>
    <p:sldId id="288" r:id="rId21"/>
    <p:sldId id="282" r:id="rId22"/>
    <p:sldId id="289"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horzBarState="maximized">
    <p:restoredLeft sz="15619" autoAdjust="0"/>
    <p:restoredTop sz="94709" autoAdjust="0"/>
  </p:normalViewPr>
  <p:slideViewPr>
    <p:cSldViewPr>
      <p:cViewPr>
        <p:scale>
          <a:sx n="75" d="100"/>
          <a:sy n="75" d="100"/>
        </p:scale>
        <p:origin x="-1014" y="-15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ECD5D1-F92F-4578-AEC9-6E93AB2A738D}" type="datetimeFigureOut">
              <a:rPr lang="en-US" smtClean="0"/>
              <a:pPr/>
              <a:t>9/8/2016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88DE9-4303-4B15-BB64-CC2DB477533D}" type="slidenum">
              <a:rPr lang="en-US" smtClean="0"/>
              <a:pPr/>
              <a:t>‹#›</a:t>
            </a:fld>
            <a:endParaRPr lang="en-US"/>
          </a:p>
        </p:txBody>
      </p:sp>
    </p:spTree>
    <p:extLst>
      <p:ext uri="{BB962C8B-B14F-4D97-AF65-F5344CB8AC3E}">
        <p14:creationId xmlns:p14="http://schemas.microsoft.com/office/powerpoint/2010/main" xmlns="" val="52728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988DE9-4303-4B15-BB64-CC2DB477533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long time ago, in a galaxy far, far away” -  I was in the Boy Scouts.</a:t>
            </a:r>
          </a:p>
          <a:p>
            <a:endParaRPr lang="en-US" dirty="0" smtClean="0"/>
          </a:p>
          <a:p>
            <a:r>
              <a:rPr lang="en-US" dirty="0" smtClean="0"/>
              <a:t>We went camping far away from the city lights, and I remember looking up at the Milky Way.</a:t>
            </a:r>
          </a:p>
          <a:p>
            <a:endParaRPr lang="en-US" dirty="0" smtClean="0"/>
          </a:p>
          <a:p>
            <a:r>
              <a:rPr lang="en-US" dirty="0" smtClean="0"/>
              <a:t>It really did look like milk had been spilled across the night sky!</a:t>
            </a:r>
          </a:p>
          <a:p>
            <a:endParaRPr lang="en-US" dirty="0" smtClean="0"/>
          </a:p>
          <a:p>
            <a:r>
              <a:rPr lang="en-US" dirty="0" smtClean="0"/>
              <a:t>I did not know it then, but I was looking along the galactic plane towards the center of our Milky Way </a:t>
            </a:r>
            <a:r>
              <a:rPr lang="en-US" dirty="0" smtClean="0"/>
              <a:t>Galaxy</a:t>
            </a:r>
            <a:r>
              <a:rPr lang="en-US" dirty="0" smtClean="0"/>
              <a:t>.</a:t>
            </a:r>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view of the galactic plane of our Milky Way </a:t>
            </a:r>
            <a:r>
              <a:rPr lang="en-US" dirty="0" smtClean="0"/>
              <a:t>Galaxy </a:t>
            </a:r>
            <a:r>
              <a:rPr lang="en-US" dirty="0" smtClean="0"/>
              <a:t>in the optical range of the electromagnetic spectrum.</a:t>
            </a:r>
          </a:p>
          <a:p>
            <a:endParaRPr lang="en-US" dirty="0" smtClean="0"/>
          </a:p>
          <a:p>
            <a:r>
              <a:rPr lang="en-US" dirty="0" smtClean="0"/>
              <a:t>“Milky" bands of starlight from the multitude of stars in the galactic plane </a:t>
            </a:r>
            <a:r>
              <a:rPr lang="en-US" dirty="0" smtClean="0"/>
              <a:t>are cut </a:t>
            </a:r>
            <a:r>
              <a:rPr lang="en-US" dirty="0" smtClean="0"/>
              <a:t>by the dark, obscuring dust clouds strewn through the local spiral arms.</a:t>
            </a:r>
          </a:p>
          <a:p>
            <a:endParaRPr lang="en-US" dirty="0" smtClean="0"/>
          </a:p>
          <a:p>
            <a:r>
              <a:rPr lang="en-US" dirty="0" smtClean="0"/>
              <a:t>Almost everything visible is within </a:t>
            </a:r>
            <a:r>
              <a:rPr lang="en-US" dirty="0" smtClean="0"/>
              <a:t>the Milky </a:t>
            </a:r>
            <a:r>
              <a:rPr lang="en-US" dirty="0" smtClean="0"/>
              <a:t>Way Galaxy.</a:t>
            </a:r>
          </a:p>
          <a:p>
            <a:endParaRPr lang="en-US" dirty="0" smtClean="0"/>
          </a:p>
          <a:p>
            <a:r>
              <a:rPr lang="en-US" dirty="0" smtClean="0"/>
              <a:t>Two fuzzy patches in the lower right quadrant of the mosaic </a:t>
            </a:r>
            <a:r>
              <a:rPr lang="en-US" dirty="0" smtClean="0"/>
              <a:t>correspond </a:t>
            </a:r>
            <a:r>
              <a:rPr lang="en-US" dirty="0" smtClean="0"/>
              <a:t>to external galaxies known as the </a:t>
            </a:r>
            <a:r>
              <a:rPr lang="en-US" dirty="0" err="1" smtClean="0"/>
              <a:t>Magellanic</a:t>
            </a:r>
            <a:r>
              <a:rPr lang="en-US" dirty="0" smtClean="0"/>
              <a:t> Clouds, these are small, nearby satellite galaxies of </a:t>
            </a:r>
            <a:r>
              <a:rPr lang="en-US" dirty="0" smtClean="0"/>
              <a:t>our</a:t>
            </a:r>
            <a:r>
              <a:rPr lang="en-US" dirty="0" smtClean="0"/>
              <a:t> </a:t>
            </a:r>
            <a:r>
              <a:rPr lang="en-US" dirty="0" smtClean="0"/>
              <a:t>Milky </a:t>
            </a:r>
            <a:r>
              <a:rPr lang="en-US" dirty="0" smtClean="0"/>
              <a:t>Way Galaxy.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are views of our galactic plane in the radio, microwave, infrared, ultraviolet, x-ray, and gamma-ray wavelengths of the electromagnetic spectrum.</a:t>
            </a:r>
          </a:p>
          <a:p>
            <a:endParaRPr lang="en-US" dirty="0" smtClean="0"/>
          </a:p>
          <a:p>
            <a:r>
              <a:rPr lang="en-US" dirty="0" smtClean="0"/>
              <a:t>Each range provides unique information about our Milky Way Galaxy.</a:t>
            </a:r>
          </a:p>
          <a:p>
            <a:endParaRPr lang="en-US" dirty="0" smtClean="0"/>
          </a:p>
          <a:p>
            <a:r>
              <a:rPr lang="en-US" dirty="0" smtClean="0"/>
              <a:t>Tune </a:t>
            </a:r>
            <a:r>
              <a:rPr lang="en-US" dirty="0" smtClean="0"/>
              <a:t>a radio </a:t>
            </a:r>
            <a:r>
              <a:rPr lang="en-US" dirty="0" smtClean="0"/>
              <a:t>telescope to 408MHz (408 million cycles per second), frequency on your dial somewhere between US broadcast television channels 13 and </a:t>
            </a:r>
            <a:r>
              <a:rPr lang="en-US" dirty="0" smtClean="0"/>
              <a:t>14</a:t>
            </a:r>
            <a:r>
              <a:rPr lang="en-US" dirty="0" smtClean="0"/>
              <a:t>.</a:t>
            </a:r>
            <a:r>
              <a:rPr lang="en-US" dirty="0" smtClean="0"/>
              <a:t> </a:t>
            </a:r>
            <a:r>
              <a:rPr lang="en-US" dirty="0" smtClean="0"/>
              <a:t> I</a:t>
            </a:r>
            <a:r>
              <a:rPr lang="en-US" dirty="0" smtClean="0"/>
              <a:t>n </a:t>
            </a:r>
            <a:r>
              <a:rPr lang="en-US" dirty="0" smtClean="0"/>
              <a:t>the 1970s large dish antennas at radio observatories were used to do just that.</a:t>
            </a:r>
          </a:p>
          <a:p>
            <a:endParaRPr lang="en-US" dirty="0" smtClean="0"/>
          </a:p>
          <a:p>
            <a:r>
              <a:rPr lang="en-US" dirty="0" smtClean="0"/>
              <a:t>Near this frequency, cosmic radio waves are generated by high energy electrons spiraling along magnetic fields.</a:t>
            </a:r>
          </a:p>
          <a:p>
            <a:endParaRPr lang="en-US" dirty="0" smtClean="0"/>
          </a:p>
          <a:p>
            <a:r>
              <a:rPr lang="en-US" dirty="0" smtClean="0"/>
              <a:t>In the image no stars are visible, many of the bright sources near the plane are distant pulsars, star forming regions, and supernova remnants, while the grand looping structures are pieces of bubbles blown by local stellar activity.</a:t>
            </a:r>
          </a:p>
          <a:p>
            <a:endParaRPr lang="en-US" dirty="0" smtClean="0"/>
          </a:p>
          <a:p>
            <a:r>
              <a:rPr lang="en-US" dirty="0" smtClean="0"/>
              <a:t>External galaxies like </a:t>
            </a:r>
            <a:r>
              <a:rPr lang="en-US" dirty="0" err="1" smtClean="0"/>
              <a:t>Centaurus</a:t>
            </a:r>
            <a:r>
              <a:rPr lang="en-US" dirty="0" smtClean="0"/>
              <a:t> A, located above the plane to the right of center, and the </a:t>
            </a:r>
            <a:r>
              <a:rPr lang="en-US" dirty="0" smtClean="0"/>
              <a:t>LMC (Large </a:t>
            </a:r>
            <a:r>
              <a:rPr lang="en-US" dirty="0" err="1" smtClean="0"/>
              <a:t>Magellanic</a:t>
            </a:r>
            <a:r>
              <a:rPr lang="en-US" dirty="0" smtClean="0"/>
              <a:t> Cloud), below </a:t>
            </a:r>
            <a:r>
              <a:rPr lang="en-US" dirty="0" smtClean="0"/>
              <a:t>and </a:t>
            </a:r>
            <a:r>
              <a:rPr lang="en-US" dirty="0" smtClean="0"/>
              <a:t>right, also </a:t>
            </a:r>
            <a:r>
              <a:rPr lang="en-US" dirty="0" smtClean="0"/>
              <a:t>shine in the Radio Sky.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bright stripe of gas and dust clouds along the galactic plane and the galaxy's enormous arcing structures seen at microwave energies are hundreds or thousands of light-years away,</a:t>
            </a:r>
          </a:p>
          <a:p>
            <a:endParaRPr lang="en-US" dirty="0" smtClean="0"/>
          </a:p>
          <a:p>
            <a:r>
              <a:rPr lang="en-US" dirty="0" smtClean="0"/>
              <a:t>The mottled regions at the top and bottom represent the Cosmic Microwave Background (CMB) radiation, some 13.7 billion light-years distant.</a:t>
            </a:r>
          </a:p>
          <a:p>
            <a:endParaRPr lang="en-US" dirty="0" smtClean="0"/>
          </a:p>
          <a:p>
            <a:r>
              <a:rPr lang="en-US" dirty="0" smtClean="0"/>
              <a:t>Left over from the Big Bang, fluctuations in the CMB reflect the origins of structure in the evolving universe.</a:t>
            </a:r>
          </a:p>
          <a:p>
            <a:endParaRPr lang="en-US" dirty="0" smtClean="0"/>
          </a:p>
          <a:p>
            <a:r>
              <a:rPr lang="en-US" dirty="0" smtClean="0"/>
              <a:t>Analyzing the microwave data to separate the contributions of the Milky Way and CMB radiation will ferret out the characteristics of the CMB across the entire sky and glean information about the make up of our Milky Way Galaxy.</a:t>
            </a:r>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major sources contribute to the infrared sky: our Solar System, our Galaxy, and our Universe.</a:t>
            </a:r>
          </a:p>
          <a:p>
            <a:r>
              <a:rPr lang="en-US" dirty="0" smtClean="0"/>
              <a:t>  </a:t>
            </a:r>
          </a:p>
          <a:p>
            <a:r>
              <a:rPr lang="en-US" dirty="0" smtClean="0"/>
              <a:t>Our Solar System is evidenced most prominently by the S-shaped blue sash called zodiacal light, created by small pieces of rock and dust orbiting between the Sun and Jupiter.</a:t>
            </a:r>
          </a:p>
          <a:p>
            <a:r>
              <a:rPr lang="en-US" dirty="0" smtClean="0"/>
              <a:t> </a:t>
            </a:r>
          </a:p>
          <a:p>
            <a:r>
              <a:rPr lang="en-US" dirty="0" smtClean="0"/>
              <a:t>Our Galaxy is evidenced by the bright band of light that crosses the middle of the image, created mostly by dust that laces the disk of our Milky Way.</a:t>
            </a:r>
          </a:p>
          <a:p>
            <a:r>
              <a:rPr lang="en-US" dirty="0" smtClean="0"/>
              <a:t>  </a:t>
            </a:r>
          </a:p>
          <a:p>
            <a:r>
              <a:rPr lang="en-US" dirty="0" smtClean="0"/>
              <a:t>The background is not completely dark, indicating that our Universe itself provides a diffuse glow, created by the dust left over from the star formation throughout the Universe.</a:t>
            </a:r>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planets, stars, and galaxies form?  How do they evolve?  </a:t>
            </a:r>
          </a:p>
          <a:p>
            <a:endParaRPr lang="en-US" dirty="0" smtClean="0"/>
          </a:p>
          <a:p>
            <a:r>
              <a:rPr lang="en-US" dirty="0" smtClean="0"/>
              <a:t>Answers to some of the most fundamental questions about the contents of our universe are found in the </a:t>
            </a:r>
            <a:r>
              <a:rPr lang="en-US" dirty="0" smtClean="0"/>
              <a:t>ultraviolet </a:t>
            </a:r>
            <a:r>
              <a:rPr lang="en-US" dirty="0" smtClean="0"/>
              <a:t>range.</a:t>
            </a:r>
          </a:p>
          <a:p>
            <a:endParaRPr lang="en-US" dirty="0" smtClean="0"/>
          </a:p>
          <a:p>
            <a:r>
              <a:rPr lang="en-US" dirty="0" smtClean="0"/>
              <a:t>This range reveals the positions of distant quasars, galaxies, stars, star clusters, nebulae, novae, and supernovae.</a:t>
            </a:r>
          </a:p>
          <a:p>
            <a:endParaRPr lang="en-US" dirty="0" smtClean="0"/>
          </a:p>
          <a:p>
            <a:r>
              <a:rPr lang="en-US" dirty="0" smtClean="0"/>
              <a:t>Again our Solar System is evidenced most prominently by the S-shaped sash called zodiacal light, created by small pieces of rock and dust orbiting between the Sun and Jupiter.</a:t>
            </a:r>
          </a:p>
          <a:p>
            <a:endParaRPr lang="en-US" dirty="0" smtClean="0"/>
          </a:p>
          <a:p>
            <a:r>
              <a:rPr lang="en-US" dirty="0" smtClean="0"/>
              <a:t>The ecliptic plane is also visible running diagonally through the center, traced out by many observations of solar system objects. </a:t>
            </a:r>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if you could see </a:t>
            </a:r>
            <a:r>
              <a:rPr lang="en-US" dirty="0" smtClean="0"/>
              <a:t>x-rays</a:t>
            </a:r>
            <a:r>
              <a:rPr lang="en-US" dirty="0" smtClean="0"/>
              <a:t>? </a:t>
            </a:r>
          </a:p>
          <a:p>
            <a:r>
              <a:rPr lang="en-US" dirty="0" smtClean="0"/>
              <a:t> </a:t>
            </a:r>
          </a:p>
          <a:p>
            <a:r>
              <a:rPr lang="en-US" dirty="0" smtClean="0"/>
              <a:t>The night sky would be a strange and unfamiliar place.</a:t>
            </a:r>
          </a:p>
          <a:p>
            <a:r>
              <a:rPr lang="en-US" dirty="0" smtClean="0"/>
              <a:t>  </a:t>
            </a:r>
          </a:p>
          <a:p>
            <a:r>
              <a:rPr lang="en-US" dirty="0" smtClean="0"/>
              <a:t>X-rays are about 1,000 times more energetic than visible light photons and are produced in violent and high temperature astrophysical environments.</a:t>
            </a:r>
          </a:p>
          <a:p>
            <a:r>
              <a:rPr lang="en-US" dirty="0" smtClean="0"/>
              <a:t>  </a:t>
            </a:r>
          </a:p>
          <a:p>
            <a:r>
              <a:rPr lang="en-US" dirty="0" smtClean="0"/>
              <a:t>Instead of the familiar steady stars, the sky would seem to be filled with exotic binary star systems composed of white dwarfs, neutron stars, and black holes, along with flare stars, </a:t>
            </a:r>
            <a:r>
              <a:rPr lang="en-US" dirty="0" smtClean="0"/>
              <a:t>x-ray </a:t>
            </a:r>
            <a:r>
              <a:rPr lang="en-US" dirty="0" err="1" smtClean="0"/>
              <a:t>bursters</a:t>
            </a:r>
            <a:r>
              <a:rPr lang="en-US" dirty="0" smtClean="0"/>
              <a:t>, pulsars, supernova remnants and active galaxies.</a:t>
            </a:r>
          </a:p>
          <a:p>
            <a:r>
              <a:rPr lang="en-US" dirty="0" smtClean="0"/>
              <a:t> </a:t>
            </a:r>
          </a:p>
          <a:p>
            <a:r>
              <a:rPr lang="en-US" dirty="0" smtClean="0"/>
              <a:t>Sources near the galactic center are seen to dominate.</a:t>
            </a:r>
          </a:p>
          <a:p>
            <a:r>
              <a:rPr lang="en-US" dirty="0" smtClean="0"/>
              <a:t> </a:t>
            </a:r>
          </a:p>
          <a:p>
            <a:r>
              <a:rPr lang="en-US" dirty="0" smtClean="0"/>
              <a:t>Regions of highest </a:t>
            </a:r>
            <a:r>
              <a:rPr lang="en-US" dirty="0" smtClean="0"/>
              <a:t>x-ray </a:t>
            </a:r>
            <a:r>
              <a:rPr lang="en-US" dirty="0" smtClean="0"/>
              <a:t>intensity are in yellow. </a:t>
            </a:r>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This is data from my research using the “eyes” of the Fermi gamma-ray space telescope. </a:t>
            </a:r>
          </a:p>
          <a:p>
            <a:pPr lvl="0"/>
            <a:endParaRPr lang="en-US" dirty="0" smtClean="0"/>
          </a:p>
          <a:p>
            <a:r>
              <a:rPr lang="en-US" dirty="0" smtClean="0"/>
              <a:t>Gamma rays are the most powerful form of energy known to exist in Nature, more powerful than </a:t>
            </a:r>
            <a:r>
              <a:rPr lang="en-US" dirty="0" smtClean="0"/>
              <a:t>x-rays </a:t>
            </a:r>
            <a:r>
              <a:rPr lang="en-US" dirty="0" smtClean="0"/>
              <a:t>and microwaves.</a:t>
            </a:r>
          </a:p>
          <a:p>
            <a:r>
              <a:rPr lang="en-US" dirty="0" smtClean="0"/>
              <a:t> </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Gamma rays come from cosmic rays, and no one knows where cosmic rays come from.</a:t>
            </a:r>
          </a:p>
          <a:p>
            <a:endParaRPr lang="en-US" dirty="0" smtClean="0"/>
          </a:p>
          <a:p>
            <a:pPr fontAlgn="base"/>
            <a:r>
              <a:rPr lang="en-US" dirty="0" smtClean="0"/>
              <a:t>Cosmic rays are tiny, electrically charged particles that move at nearly the speed of light.  </a:t>
            </a:r>
          </a:p>
          <a:p>
            <a:pPr fontAlgn="base"/>
            <a:r>
              <a:rPr lang="en-US" dirty="0" smtClean="0"/>
              <a:t> </a:t>
            </a:r>
          </a:p>
          <a:p>
            <a:pPr fontAlgn="base"/>
            <a:r>
              <a:rPr lang="en-US" dirty="0" smtClean="0"/>
              <a:t>They are primarily protons and most were probably accelerated to their incredible speeds by star explosions known as supernovas.</a:t>
            </a:r>
          </a:p>
          <a:p>
            <a:pPr fontAlgn="base"/>
            <a:endParaRPr lang="en-US" dirty="0" smtClean="0"/>
          </a:p>
          <a:p>
            <a:pPr fontAlgn="base"/>
            <a:r>
              <a:rPr lang="en-US" dirty="0" smtClean="0"/>
              <a:t>When cosmic rays collide with interstellar gas or photons of starlight, they give off gamma rays.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Here on Earth we have particle accelerators that can produce high energy protons.</a:t>
            </a:r>
          </a:p>
          <a:p>
            <a:pPr lvl="0"/>
            <a:endParaRPr lang="en-US" dirty="0" smtClean="0"/>
          </a:p>
          <a:p>
            <a:r>
              <a:rPr lang="en-US" dirty="0" smtClean="0"/>
              <a:t>The largest in the United States is the </a:t>
            </a:r>
            <a:r>
              <a:rPr lang="en-US" dirty="0" err="1" smtClean="0"/>
              <a:t>Fermilab</a:t>
            </a:r>
            <a:r>
              <a:rPr lang="en-US" dirty="0" smtClean="0"/>
              <a:t> </a:t>
            </a:r>
            <a:r>
              <a:rPr lang="en-US" dirty="0" err="1" smtClean="0"/>
              <a:t>Tevatron</a:t>
            </a:r>
            <a:r>
              <a:rPr lang="en-US" dirty="0" smtClean="0"/>
              <a:t>, with a circumference of 6.86 km, capable of producing protons with energies of 1 trillion electron volts (</a:t>
            </a:r>
            <a:r>
              <a:rPr lang="en-US" dirty="0" err="1" smtClean="0"/>
              <a:t>TeV</a:t>
            </a:r>
            <a:r>
              <a:rPr lang="en-US" dirty="0" smtClean="0"/>
              <a:t>).</a:t>
            </a:r>
          </a:p>
          <a:p>
            <a:endParaRPr lang="en-US" dirty="0" smtClean="0"/>
          </a:p>
          <a:p>
            <a:r>
              <a:rPr lang="en-US" dirty="0" smtClean="0"/>
              <a:t>The largest in the world is the CERN Large </a:t>
            </a:r>
            <a:r>
              <a:rPr lang="en-US" dirty="0" err="1" smtClean="0"/>
              <a:t>Hadron</a:t>
            </a:r>
            <a:r>
              <a:rPr lang="en-US" dirty="0" smtClean="0"/>
              <a:t> Collider (LHC) with a circumference of 27 km, capable of producing protons with energies of 13 </a:t>
            </a:r>
            <a:r>
              <a:rPr lang="en-US" dirty="0" err="1" smtClean="0"/>
              <a:t>TeV</a:t>
            </a:r>
            <a:r>
              <a:rPr lang="en-US" dirty="0" smtClean="0"/>
              <a:t>.</a:t>
            </a:r>
          </a:p>
          <a:p>
            <a:endParaRPr lang="en-US" dirty="0" smtClean="0"/>
          </a:p>
          <a:p>
            <a:r>
              <a:rPr lang="en-US" dirty="0" smtClean="0"/>
              <a:t>However cosmic-ray protons reach us with energies thousands of times greater. </a:t>
            </a:r>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Has anyone here ever seen the movie “Predator”?  </a:t>
            </a:r>
          </a:p>
          <a:p>
            <a:r>
              <a:rPr lang="en-US" dirty="0" smtClean="0"/>
              <a:t> </a:t>
            </a:r>
          </a:p>
          <a:p>
            <a:r>
              <a:rPr lang="en-US" dirty="0" smtClean="0"/>
              <a:t>Good movie - from the 80’s.  The alien wore a helmet which allowed it to see in different wavelengths of light - optical, x-ray, infrared, ultraviolet…</a:t>
            </a:r>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at CINESPA (Center for Space Research), we are looking for the source of cosmic rays by detecting gamma-ray emissions from supernova remnants (SNRs).</a:t>
            </a:r>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galactic plane is divided into 86 regions to detect as yet undiscovered gamma-ray sources.</a:t>
            </a:r>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Software programs are used to analyze and model the data.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indicated two “hot spots”, locations of potential new gamma-ray sources. </a:t>
            </a:r>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Going from the longest wavelength, corresponding to the lowest frequency and in turn to the lowest energy - to the shortest wavelength, corresponding to the highest frequency and in turn to the highest energy,, the electromagnetic spectrum consists of the ranges:</a:t>
            </a:r>
          </a:p>
          <a:p>
            <a:pPr lvl="0"/>
            <a:endParaRPr lang="en-US" dirty="0" smtClean="0"/>
          </a:p>
          <a:p>
            <a:pPr lvl="0"/>
            <a:r>
              <a:rPr lang="en-US" dirty="0" smtClean="0"/>
              <a:t>radio - microwave - infrared – optical - ultraviolet - x-ray - gamma-ray </a:t>
            </a:r>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The visible range in which we see is a small part of the electromagnetic spectrum. </a:t>
            </a:r>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Just as a group of six runners clasping arms will break apart when running from the beach into the ocean,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beam of light breaks-up into the six major colors of red, orange, yellow, green, blue, and violet,</a:t>
            </a:r>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these colors travel at different velocities when traveling from one medium into another.</a:t>
            </a:r>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We may not have a helmet like the Predator, but we do have ground-based telescopes, and space telescopes orbiting high above the Earth’s obscuring atmosphere, which do allow us to look into outer space with different “eyes” that enable us to “see” in the different wavelengths of light. </a:t>
            </a:r>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no space probe has yet left our galaxy to take a photograph or “</a:t>
            </a:r>
            <a:r>
              <a:rPr lang="en-US" dirty="0" err="1" smtClean="0"/>
              <a:t>selfie</a:t>
            </a:r>
            <a:r>
              <a:rPr lang="en-US" dirty="0" smtClean="0"/>
              <a:t>” we do not know what our galaxy looks like from the outside, only from the inside.</a:t>
            </a:r>
          </a:p>
          <a:p>
            <a:endParaRPr lang="en-US" dirty="0" smtClean="0"/>
          </a:p>
          <a:p>
            <a:r>
              <a:rPr lang="en-US" dirty="0" smtClean="0"/>
              <a:t>Based on data from other galaxies our galaxy is believed to be a spiral galaxy.</a:t>
            </a:r>
          </a:p>
          <a:p>
            <a:endParaRPr lang="en-US" dirty="0"/>
          </a:p>
        </p:txBody>
      </p:sp>
      <p:sp>
        <p:nvSpPr>
          <p:cNvPr id="4" name="Slide Number Placeholder 3"/>
          <p:cNvSpPr>
            <a:spLocks noGrp="1"/>
          </p:cNvSpPr>
          <p:nvPr>
            <p:ph type="sldNum" sz="quarter" idx="10"/>
          </p:nvPr>
        </p:nvSpPr>
        <p:spPr/>
        <p:txBody>
          <a:bodyPr/>
          <a:lstStyle/>
          <a:p>
            <a:fld id="{67988DE9-4303-4B15-BB64-CC2DB477533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106EF0-C8A9-4FA9-AB1D-26FDD911F264}" type="datetime1">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B913-6F3F-48D7-8A41-2309157DF1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BDA11-1B3C-417A-88DE-1769EA9533F8}" type="datetime1">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B913-6F3F-48D7-8A41-2309157DF1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B20B1-8226-46E9-9F62-D815228A4D4F}" type="datetime1">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B913-6F3F-48D7-8A41-2309157DF1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CF444-C47A-4E14-B758-E532710F0548}" type="datetime1">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B913-6F3F-48D7-8A41-2309157DF1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BEC468-D9C8-41E2-A06C-9B8540CB2CB9}" type="datetime1">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9B913-6F3F-48D7-8A41-2309157DF1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468409-16DD-476F-AAE6-CB8C06568341}" type="datetime1">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9B913-6F3F-48D7-8A41-2309157DF1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FC0EED-B76D-4D5A-8DC6-043D58E6CD78}" type="datetime1">
              <a:rPr lang="en-US" smtClean="0"/>
              <a:pPr/>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9B913-6F3F-48D7-8A41-2309157DF1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F6956B-5EA5-4939-98D0-E329F4934BCE}" type="datetime1">
              <a:rPr lang="en-US" smtClean="0"/>
              <a:pPr/>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9B913-6F3F-48D7-8A41-2309157DF1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0EC77-B895-4F35-9F7C-FEE04FAD91B3}" type="datetime1">
              <a:rPr lang="en-US" smtClean="0"/>
              <a:pPr/>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9B913-6F3F-48D7-8A41-2309157DF1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2DA176-204E-4C67-AE6D-D160C3169D43}" type="datetime1">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9B913-6F3F-48D7-8A41-2309157DF1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C215D-364A-429C-A2A1-B62F5EBCF44B}" type="datetime1">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9B913-6F3F-48D7-8A41-2309157DF1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A0490-65FF-4C1F-A7F0-9B9863E4A8AD}" type="datetime1">
              <a:rPr lang="en-US" smtClean="0"/>
              <a:pPr/>
              <a:t>9/8/2016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9B913-6F3F-48D7-8A41-2309157DF1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en-US" sz="3600" dirty="0" smtClean="0"/>
              <a:t>Light from the Galactic Plane</a:t>
            </a:r>
            <a:r>
              <a:rPr lang="en-US" dirty="0" smtClean="0"/>
              <a:t/>
            </a:r>
            <a:br>
              <a:rPr lang="en-US" dirty="0" smtClean="0"/>
            </a:br>
            <a:r>
              <a:rPr lang="en-US" sz="2000" dirty="0" smtClean="0"/>
              <a:t>November 28, 2015</a:t>
            </a:r>
            <a:endParaRPr lang="en-US" sz="2000" dirty="0"/>
          </a:p>
        </p:txBody>
      </p:sp>
      <p:sp>
        <p:nvSpPr>
          <p:cNvPr id="3" name="Subtitle 2"/>
          <p:cNvSpPr>
            <a:spLocks noGrp="1"/>
          </p:cNvSpPr>
          <p:nvPr>
            <p:ph type="subTitle" idx="1"/>
          </p:nvPr>
        </p:nvSpPr>
        <p:spPr>
          <a:xfrm>
            <a:off x="1295400" y="5981700"/>
            <a:ext cx="6400800" cy="1752600"/>
          </a:xfrm>
        </p:spPr>
        <p:txBody>
          <a:bodyPr>
            <a:normAutofit/>
          </a:bodyPr>
          <a:lstStyle/>
          <a:p>
            <a:r>
              <a:rPr lang="en-US" sz="2400" dirty="0" smtClean="0"/>
              <a:t>by</a:t>
            </a:r>
          </a:p>
          <a:p>
            <a:r>
              <a:rPr lang="en-US" sz="2400" dirty="0" err="1" smtClean="0"/>
              <a:t>LeRoy</a:t>
            </a:r>
            <a:r>
              <a:rPr lang="en-US" sz="2400" dirty="0" smtClean="0"/>
              <a:t> Larry</a:t>
            </a:r>
            <a:endParaRPr lang="en-US" sz="2400" dirty="0"/>
          </a:p>
        </p:txBody>
      </p:sp>
      <p:sp>
        <p:nvSpPr>
          <p:cNvPr id="4" name="Slide Number Placeholder 3"/>
          <p:cNvSpPr>
            <a:spLocks noGrp="1"/>
          </p:cNvSpPr>
          <p:nvPr>
            <p:ph type="sldNum" sz="quarter" idx="12"/>
          </p:nvPr>
        </p:nvSpPr>
        <p:spPr/>
        <p:txBody>
          <a:bodyPr/>
          <a:lstStyle/>
          <a:p>
            <a:fld id="{21958B24-66F9-4BB0-859C-FFB71B728298}" type="slidenum">
              <a:rPr lang="en-US" smtClean="0"/>
              <a:pPr/>
              <a:t>1</a:t>
            </a:fld>
            <a:endParaRPr lang="en-US"/>
          </a:p>
        </p:txBody>
      </p:sp>
      <p:pic>
        <p:nvPicPr>
          <p:cNvPr id="6" name="Picture 5"/>
          <p:cNvPicPr/>
          <p:nvPr/>
        </p:nvPicPr>
        <p:blipFill>
          <a:blip r:embed="rId3" cstate="print"/>
          <a:srcRect/>
          <a:stretch>
            <a:fillRect/>
          </a:stretch>
        </p:blipFill>
        <p:spPr bwMode="auto">
          <a:xfrm>
            <a:off x="2971800" y="1676400"/>
            <a:ext cx="3048000" cy="4029075"/>
          </a:xfrm>
          <a:prstGeom prst="rect">
            <a:avLst/>
          </a:prstGeom>
          <a:noFill/>
          <a:ln w="9525">
            <a:noFill/>
            <a:miter lim="800000"/>
            <a:headEnd/>
            <a:tailEnd/>
          </a:ln>
        </p:spPr>
      </p:pic>
    </p:spTree>
  </p:cSld>
  <p:clrMapOvr>
    <a:masterClrMapping/>
  </p:clrMapOvr>
  <p:transition advClick="0"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10</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xmlns="" val="392905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11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927919"/>
            <a:ext cx="9144000" cy="5002161"/>
          </a:xfrm>
          <a:prstGeom prst="rect">
            <a:avLst/>
          </a:prstGeom>
        </p:spPr>
      </p:pic>
    </p:spTree>
    <p:extLst>
      <p:ext uri="{BB962C8B-B14F-4D97-AF65-F5344CB8AC3E}">
        <p14:creationId xmlns:p14="http://schemas.microsoft.com/office/powerpoint/2010/main" xmlns="" val="322241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12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200" y="1149350"/>
            <a:ext cx="8991600" cy="4559300"/>
          </a:xfrm>
          <a:prstGeom prst="rect">
            <a:avLst/>
          </a:prstGeom>
        </p:spPr>
      </p:pic>
    </p:spTree>
    <p:extLst>
      <p:ext uri="{BB962C8B-B14F-4D97-AF65-F5344CB8AC3E}">
        <p14:creationId xmlns:p14="http://schemas.microsoft.com/office/powerpoint/2010/main" xmlns="" val="73889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13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700" y="1143000"/>
            <a:ext cx="9144000" cy="4572000"/>
          </a:xfrm>
          <a:prstGeom prst="rect">
            <a:avLst/>
          </a:prstGeom>
        </p:spPr>
      </p:pic>
    </p:spTree>
    <p:extLst>
      <p:ext uri="{BB962C8B-B14F-4D97-AF65-F5344CB8AC3E}">
        <p14:creationId xmlns:p14="http://schemas.microsoft.com/office/powerpoint/2010/main" xmlns="" val="28356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14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977899"/>
            <a:ext cx="9161907" cy="4713351"/>
          </a:xfrm>
          <a:prstGeom prst="rect">
            <a:avLst/>
          </a:prstGeom>
        </p:spPr>
      </p:pic>
    </p:spTree>
    <p:extLst>
      <p:ext uri="{BB962C8B-B14F-4D97-AF65-F5344CB8AC3E}">
        <p14:creationId xmlns:p14="http://schemas.microsoft.com/office/powerpoint/2010/main" xmlns="" val="368497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15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700" y="393700"/>
            <a:ext cx="9114568" cy="6028658"/>
          </a:xfrm>
          <a:prstGeom prst="rect">
            <a:avLst/>
          </a:prstGeom>
        </p:spPr>
      </p:pic>
      <p:sp>
        <p:nvSpPr>
          <p:cNvPr id="6" name="TextBox 5"/>
          <p:cNvSpPr txBox="1"/>
          <p:nvPr/>
        </p:nvSpPr>
        <p:spPr>
          <a:xfrm>
            <a:off x="2743200" y="914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63398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16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130297"/>
            <a:ext cx="9134856" cy="4567428"/>
          </a:xfrm>
          <a:prstGeom prst="rect">
            <a:avLst/>
          </a:prstGeom>
        </p:spPr>
      </p:pic>
    </p:spTree>
    <p:extLst>
      <p:ext uri="{BB962C8B-B14F-4D97-AF65-F5344CB8AC3E}">
        <p14:creationId xmlns:p14="http://schemas.microsoft.com/office/powerpoint/2010/main" xmlns="" val="3282587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17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838200"/>
            <a:ext cx="9128125" cy="5140960"/>
          </a:xfrm>
          <a:prstGeom prst="rect">
            <a:avLst/>
          </a:prstGeom>
        </p:spPr>
      </p:pic>
    </p:spTree>
    <p:extLst>
      <p:ext uri="{BB962C8B-B14F-4D97-AF65-F5344CB8AC3E}">
        <p14:creationId xmlns:p14="http://schemas.microsoft.com/office/powerpoint/2010/main" xmlns="" val="1058895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solidFill>
                  <a:prstClr val="black">
                    <a:tint val="75000"/>
                  </a:prstClr>
                </a:solidFill>
              </a:rPr>
              <a:pPr/>
              <a:t>18</a:t>
            </a:fld>
            <a:endParaRPr lang="en-US">
              <a:solidFill>
                <a:prstClr val="black">
                  <a:tint val="75000"/>
                </a:prstClr>
              </a:solidFill>
            </a:endParaRPr>
          </a:p>
        </p:txBody>
      </p:sp>
      <p:pic>
        <p:nvPicPr>
          <p:cNvPr id="3074" name="Picture 2" descr="C:\Users\Tirza\Desktop\hadronic-production.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88846" y="380998"/>
            <a:ext cx="5248000" cy="3045333"/>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Tirza\Desktop\inv.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8199" y="3799648"/>
            <a:ext cx="2077177" cy="261781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Tirza\Desktop\bremsstr.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12845" y="4191000"/>
            <a:ext cx="4051889" cy="243961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529618" y="3825573"/>
            <a:ext cx="1489895" cy="338554"/>
          </a:xfrm>
          <a:prstGeom prst="rect">
            <a:avLst/>
          </a:prstGeom>
          <a:noFill/>
        </p:spPr>
        <p:txBody>
          <a:bodyPr wrap="none" rtlCol="0">
            <a:spAutoFit/>
          </a:bodyPr>
          <a:lstStyle/>
          <a:p>
            <a:r>
              <a:rPr lang="en-US" sz="1600" dirty="0" smtClean="0">
                <a:solidFill>
                  <a:prstClr val="black"/>
                </a:solidFill>
              </a:rPr>
              <a:t>Bremsstrahlung</a:t>
            </a:r>
            <a:endParaRPr lang="en-US" sz="1600" dirty="0">
              <a:solidFill>
                <a:prstClr val="black"/>
              </a:solidFill>
            </a:endParaRPr>
          </a:p>
        </p:txBody>
      </p:sp>
      <p:sp>
        <p:nvSpPr>
          <p:cNvPr id="4" name="TextBox 3"/>
          <p:cNvSpPr txBox="1"/>
          <p:nvPr/>
        </p:nvSpPr>
        <p:spPr>
          <a:xfrm>
            <a:off x="7005159" y="1447800"/>
            <a:ext cx="1753878" cy="338554"/>
          </a:xfrm>
          <a:prstGeom prst="rect">
            <a:avLst/>
          </a:prstGeom>
          <a:noFill/>
        </p:spPr>
        <p:txBody>
          <a:bodyPr wrap="none" rtlCol="0">
            <a:spAutoFit/>
          </a:bodyPr>
          <a:lstStyle/>
          <a:p>
            <a:r>
              <a:rPr lang="en-US" sz="1600" dirty="0">
                <a:solidFill>
                  <a:prstClr val="black"/>
                </a:solidFill>
              </a:rPr>
              <a:t>N</a:t>
            </a:r>
            <a:r>
              <a:rPr lang="en-US" sz="1600" dirty="0" smtClean="0">
                <a:solidFill>
                  <a:prstClr val="black"/>
                </a:solidFill>
              </a:rPr>
              <a:t>eutral pion decay</a:t>
            </a:r>
            <a:endParaRPr lang="en-US" sz="1600" dirty="0">
              <a:solidFill>
                <a:prstClr val="black"/>
              </a:solidFill>
            </a:endParaRPr>
          </a:p>
        </p:txBody>
      </p:sp>
    </p:spTree>
    <p:extLst>
      <p:ext uri="{BB962C8B-B14F-4D97-AF65-F5344CB8AC3E}">
        <p14:creationId xmlns:p14="http://schemas.microsoft.com/office/powerpoint/2010/main" xmlns="" val="2609874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solidFill>
                  <a:prstClr val="black">
                    <a:tint val="75000"/>
                  </a:prstClr>
                </a:solidFill>
              </a:rPr>
              <a:pPr/>
              <a:t>19</a:t>
            </a:fld>
            <a:endParaRPr lang="en-US">
              <a:solidFill>
                <a:prstClr val="black">
                  <a:tint val="75000"/>
                </a:prstClr>
              </a:solidFill>
            </a:endParaRPr>
          </a:p>
        </p:txBody>
      </p:sp>
      <p:pic>
        <p:nvPicPr>
          <p:cNvPr id="1026" name="Picture 2" descr="C:\Users\Tirza\Desktop\ferm.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9876" y="3429000"/>
            <a:ext cx="2592324" cy="207626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Tirza\Desktop\ferm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0654" y="1143000"/>
            <a:ext cx="2798064" cy="181874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Tirza\Desktop\lhd.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09999" y="1170296"/>
            <a:ext cx="4854321" cy="1774698"/>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Tirza\Desktop\lhd2.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10934" y="3464257"/>
            <a:ext cx="2247900" cy="20288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960846" y="506821"/>
            <a:ext cx="1870384" cy="369332"/>
          </a:xfrm>
          <a:prstGeom prst="rect">
            <a:avLst/>
          </a:prstGeom>
          <a:noFill/>
        </p:spPr>
        <p:txBody>
          <a:bodyPr wrap="none" rtlCol="0">
            <a:spAutoFit/>
          </a:bodyPr>
          <a:lstStyle/>
          <a:p>
            <a:r>
              <a:rPr lang="en-US" dirty="0" err="1" smtClean="0">
                <a:solidFill>
                  <a:prstClr val="black"/>
                </a:solidFill>
              </a:rPr>
              <a:t>Fermilab</a:t>
            </a:r>
            <a:r>
              <a:rPr lang="en-US" dirty="0" smtClean="0">
                <a:solidFill>
                  <a:prstClr val="black"/>
                </a:solidFill>
              </a:rPr>
              <a:t> </a:t>
            </a:r>
            <a:r>
              <a:rPr lang="en-US" dirty="0" err="1" smtClean="0">
                <a:solidFill>
                  <a:prstClr val="black"/>
                </a:solidFill>
              </a:rPr>
              <a:t>Tevatron</a:t>
            </a:r>
            <a:endParaRPr lang="en-US" dirty="0">
              <a:solidFill>
                <a:prstClr val="black"/>
              </a:solidFill>
            </a:endParaRPr>
          </a:p>
        </p:txBody>
      </p:sp>
      <p:sp>
        <p:nvSpPr>
          <p:cNvPr id="4" name="TextBox 3"/>
          <p:cNvSpPr txBox="1"/>
          <p:nvPr/>
        </p:nvSpPr>
        <p:spPr>
          <a:xfrm>
            <a:off x="4600147" y="481379"/>
            <a:ext cx="3357842" cy="369332"/>
          </a:xfrm>
          <a:prstGeom prst="rect">
            <a:avLst/>
          </a:prstGeom>
          <a:noFill/>
        </p:spPr>
        <p:txBody>
          <a:bodyPr wrap="none" rtlCol="0">
            <a:spAutoFit/>
          </a:bodyPr>
          <a:lstStyle/>
          <a:p>
            <a:r>
              <a:rPr lang="en-US" dirty="0" smtClean="0">
                <a:solidFill>
                  <a:prstClr val="black"/>
                </a:solidFill>
              </a:rPr>
              <a:t>CERN Large Hadron Collider (LHD)</a:t>
            </a:r>
            <a:endParaRPr lang="en-US" dirty="0">
              <a:solidFill>
                <a:prstClr val="black"/>
              </a:solidFill>
            </a:endParaRPr>
          </a:p>
        </p:txBody>
      </p:sp>
      <p:sp>
        <p:nvSpPr>
          <p:cNvPr id="5" name="TextBox 4"/>
          <p:cNvSpPr txBox="1"/>
          <p:nvPr/>
        </p:nvSpPr>
        <p:spPr>
          <a:xfrm>
            <a:off x="4369734" y="5922707"/>
            <a:ext cx="3348289" cy="369332"/>
          </a:xfrm>
          <a:prstGeom prst="rect">
            <a:avLst/>
          </a:prstGeom>
          <a:noFill/>
        </p:spPr>
        <p:txBody>
          <a:bodyPr wrap="none" rtlCol="0">
            <a:spAutoFit/>
          </a:bodyPr>
          <a:lstStyle/>
          <a:p>
            <a:r>
              <a:rPr lang="en-US" dirty="0">
                <a:solidFill>
                  <a:prstClr val="black"/>
                </a:solidFill>
              </a:rPr>
              <a:t>c</a:t>
            </a:r>
            <a:r>
              <a:rPr lang="en-US" dirty="0" smtClean="0">
                <a:solidFill>
                  <a:prstClr val="black"/>
                </a:solidFill>
              </a:rPr>
              <a:t>ircumference = 17 miles = 27 km</a:t>
            </a:r>
            <a:endParaRPr lang="en-US" dirty="0">
              <a:solidFill>
                <a:prstClr val="black"/>
              </a:solidFill>
            </a:endParaRPr>
          </a:p>
        </p:txBody>
      </p:sp>
      <p:sp>
        <p:nvSpPr>
          <p:cNvPr id="6" name="TextBox 5"/>
          <p:cNvSpPr txBox="1"/>
          <p:nvPr/>
        </p:nvSpPr>
        <p:spPr>
          <a:xfrm>
            <a:off x="5638800" y="6354296"/>
            <a:ext cx="810158" cy="369332"/>
          </a:xfrm>
          <a:prstGeom prst="rect">
            <a:avLst/>
          </a:prstGeom>
          <a:noFill/>
        </p:spPr>
        <p:txBody>
          <a:bodyPr wrap="none" rtlCol="0">
            <a:spAutoFit/>
          </a:bodyPr>
          <a:lstStyle/>
          <a:p>
            <a:r>
              <a:rPr lang="en-US" dirty="0" smtClean="0">
                <a:solidFill>
                  <a:prstClr val="black"/>
                </a:solidFill>
              </a:rPr>
              <a:t>13 </a:t>
            </a:r>
            <a:r>
              <a:rPr lang="en-US" dirty="0" err="1" smtClean="0">
                <a:solidFill>
                  <a:prstClr val="black"/>
                </a:solidFill>
              </a:rPr>
              <a:t>TeV</a:t>
            </a:r>
            <a:endParaRPr lang="en-US" dirty="0">
              <a:solidFill>
                <a:prstClr val="black"/>
              </a:solidFill>
            </a:endParaRPr>
          </a:p>
        </p:txBody>
      </p:sp>
      <p:sp>
        <p:nvSpPr>
          <p:cNvPr id="7" name="TextBox 6"/>
          <p:cNvSpPr txBox="1"/>
          <p:nvPr/>
        </p:nvSpPr>
        <p:spPr>
          <a:xfrm>
            <a:off x="137904" y="5922707"/>
            <a:ext cx="3672095" cy="369332"/>
          </a:xfrm>
          <a:prstGeom prst="rect">
            <a:avLst/>
          </a:prstGeom>
          <a:noFill/>
        </p:spPr>
        <p:txBody>
          <a:bodyPr wrap="none" rtlCol="0">
            <a:spAutoFit/>
          </a:bodyPr>
          <a:lstStyle/>
          <a:p>
            <a:r>
              <a:rPr lang="en-US" dirty="0">
                <a:solidFill>
                  <a:prstClr val="black"/>
                </a:solidFill>
              </a:rPr>
              <a:t>c</a:t>
            </a:r>
            <a:r>
              <a:rPr lang="en-US" dirty="0" smtClean="0">
                <a:solidFill>
                  <a:prstClr val="black"/>
                </a:solidFill>
              </a:rPr>
              <a:t>ircumference = 4.26 miles = 6.86 km</a:t>
            </a:r>
            <a:endParaRPr lang="en-US" dirty="0">
              <a:solidFill>
                <a:prstClr val="black"/>
              </a:solidFill>
            </a:endParaRPr>
          </a:p>
        </p:txBody>
      </p:sp>
      <p:sp>
        <p:nvSpPr>
          <p:cNvPr id="9" name="TextBox 8"/>
          <p:cNvSpPr txBox="1"/>
          <p:nvPr/>
        </p:nvSpPr>
        <p:spPr>
          <a:xfrm>
            <a:off x="1523999" y="6354296"/>
            <a:ext cx="693138" cy="369332"/>
          </a:xfrm>
          <a:prstGeom prst="rect">
            <a:avLst/>
          </a:prstGeom>
          <a:noFill/>
        </p:spPr>
        <p:txBody>
          <a:bodyPr wrap="none" rtlCol="0">
            <a:spAutoFit/>
          </a:bodyPr>
          <a:lstStyle/>
          <a:p>
            <a:r>
              <a:rPr lang="en-US" dirty="0" smtClean="0">
                <a:solidFill>
                  <a:prstClr val="black"/>
                </a:solidFill>
              </a:rPr>
              <a:t>1 </a:t>
            </a:r>
            <a:r>
              <a:rPr lang="en-US" dirty="0" err="1" smtClean="0">
                <a:solidFill>
                  <a:prstClr val="black"/>
                </a:solidFill>
              </a:rPr>
              <a:t>TeV</a:t>
            </a:r>
            <a:endParaRPr lang="en-US" dirty="0">
              <a:solidFill>
                <a:prstClr val="black"/>
              </a:solidFill>
            </a:endParaRPr>
          </a:p>
        </p:txBody>
      </p:sp>
    </p:spTree>
    <p:extLst>
      <p:ext uri="{BB962C8B-B14F-4D97-AF65-F5344CB8AC3E}">
        <p14:creationId xmlns:p14="http://schemas.microsoft.com/office/powerpoint/2010/main" xmlns="" val="4207869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26" y="380997"/>
            <a:ext cx="9143619" cy="6200394"/>
          </a:xfrm>
          <a:prstGeom prst="rect">
            <a:avLst/>
          </a:prstGeom>
        </p:spPr>
      </p:pic>
    </p:spTree>
    <p:extLst>
      <p:ext uri="{BB962C8B-B14F-4D97-AF65-F5344CB8AC3E}">
        <p14:creationId xmlns:p14="http://schemas.microsoft.com/office/powerpoint/2010/main" xmlns="" val="3590018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20</a:t>
            </a:fld>
            <a:endParaRPr lang="en-US"/>
          </a:p>
        </p:txBody>
      </p:sp>
      <p:pic>
        <p:nvPicPr>
          <p:cNvPr id="3" name="Picture 2" descr="C:\Users\Tirza\Desktop\portada1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97000" y="0"/>
            <a:ext cx="6794500" cy="679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527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21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125" y="1371595"/>
            <a:ext cx="8928000" cy="3949714"/>
          </a:xfrm>
          <a:prstGeom prst="rect">
            <a:avLst/>
          </a:prstGeom>
          <a:noFill/>
          <a:ln>
            <a:noFill/>
          </a:ln>
        </p:spPr>
      </p:pic>
      <p:sp>
        <p:nvSpPr>
          <p:cNvPr id="4" name="TextBox 3"/>
          <p:cNvSpPr txBox="1"/>
          <p:nvPr/>
        </p:nvSpPr>
        <p:spPr>
          <a:xfrm>
            <a:off x="2895600" y="609600"/>
            <a:ext cx="3704540" cy="369332"/>
          </a:xfrm>
          <a:prstGeom prst="rect">
            <a:avLst/>
          </a:prstGeom>
          <a:noFill/>
        </p:spPr>
        <p:txBody>
          <a:bodyPr wrap="none" rtlCol="0">
            <a:spAutoFit/>
          </a:bodyPr>
          <a:lstStyle/>
          <a:p>
            <a:r>
              <a:rPr lang="en-US" dirty="0" smtClean="0"/>
              <a:t>Milky Way Galactic Plane Region Map</a:t>
            </a:r>
            <a:endParaRPr lang="en-US" dirty="0"/>
          </a:p>
        </p:txBody>
      </p:sp>
      <p:sp>
        <p:nvSpPr>
          <p:cNvPr id="5" name="TextBox 4"/>
          <p:cNvSpPr txBox="1"/>
          <p:nvPr/>
        </p:nvSpPr>
        <p:spPr>
          <a:xfrm>
            <a:off x="1719424" y="5863987"/>
            <a:ext cx="5336717" cy="369332"/>
          </a:xfrm>
          <a:prstGeom prst="rect">
            <a:avLst/>
          </a:prstGeom>
          <a:noFill/>
        </p:spPr>
        <p:txBody>
          <a:bodyPr wrap="none" rtlCol="0">
            <a:spAutoFit/>
          </a:bodyPr>
          <a:lstStyle/>
          <a:p>
            <a:r>
              <a:rPr lang="en-US" dirty="0" smtClean="0"/>
              <a:t>110,000 </a:t>
            </a:r>
            <a:r>
              <a:rPr lang="en-US" dirty="0" err="1" smtClean="0"/>
              <a:t>ly</a:t>
            </a:r>
            <a:r>
              <a:rPr lang="en-US" dirty="0" smtClean="0"/>
              <a:t> = 660,000 trillion miles = 990,000 trillion km</a:t>
            </a:r>
            <a:endParaRPr lang="en-US" dirty="0"/>
          </a:p>
        </p:txBody>
      </p:sp>
    </p:spTree>
    <p:extLst>
      <p:ext uri="{BB962C8B-B14F-4D97-AF65-F5344CB8AC3E}">
        <p14:creationId xmlns:p14="http://schemas.microsoft.com/office/powerpoint/2010/main" xmlns="" val="2305862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22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9700" y="629166"/>
            <a:ext cx="4080510" cy="285178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48331" y="629166"/>
            <a:ext cx="4080510" cy="285178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708076" y="4006215"/>
            <a:ext cx="4080510" cy="2851785"/>
          </a:xfrm>
          <a:prstGeom prst="rect">
            <a:avLst/>
          </a:prstGeom>
        </p:spPr>
      </p:pic>
      <p:sp>
        <p:nvSpPr>
          <p:cNvPr id="6" name="TextBox 5"/>
          <p:cNvSpPr txBox="1"/>
          <p:nvPr/>
        </p:nvSpPr>
        <p:spPr>
          <a:xfrm>
            <a:off x="3962400" y="49768"/>
            <a:ext cx="996555" cy="369332"/>
          </a:xfrm>
          <a:prstGeom prst="rect">
            <a:avLst/>
          </a:prstGeom>
          <a:noFill/>
        </p:spPr>
        <p:txBody>
          <a:bodyPr wrap="none" rtlCol="0">
            <a:spAutoFit/>
          </a:bodyPr>
          <a:lstStyle/>
          <a:p>
            <a:r>
              <a:rPr lang="en-US" dirty="0" smtClean="0"/>
              <a:t>Region 1</a:t>
            </a:r>
            <a:endParaRPr lang="en-US" dirty="0"/>
          </a:p>
        </p:txBody>
      </p:sp>
      <p:sp>
        <p:nvSpPr>
          <p:cNvPr id="7" name="TextBox 6"/>
          <p:cNvSpPr txBox="1"/>
          <p:nvPr/>
        </p:nvSpPr>
        <p:spPr>
          <a:xfrm>
            <a:off x="1371717" y="234434"/>
            <a:ext cx="1320683" cy="369332"/>
          </a:xfrm>
          <a:prstGeom prst="rect">
            <a:avLst/>
          </a:prstGeom>
          <a:noFill/>
        </p:spPr>
        <p:txBody>
          <a:bodyPr wrap="none" rtlCol="0">
            <a:spAutoFit/>
          </a:bodyPr>
          <a:lstStyle/>
          <a:p>
            <a:r>
              <a:rPr lang="en-US" dirty="0" smtClean="0"/>
              <a:t>Counts Map</a:t>
            </a:r>
            <a:endParaRPr lang="en-US" dirty="0"/>
          </a:p>
        </p:txBody>
      </p:sp>
      <p:sp>
        <p:nvSpPr>
          <p:cNvPr id="8" name="TextBox 7"/>
          <p:cNvSpPr txBox="1"/>
          <p:nvPr/>
        </p:nvSpPr>
        <p:spPr>
          <a:xfrm>
            <a:off x="6015055" y="247134"/>
            <a:ext cx="1276311" cy="369332"/>
          </a:xfrm>
          <a:prstGeom prst="rect">
            <a:avLst/>
          </a:prstGeom>
          <a:noFill/>
        </p:spPr>
        <p:txBody>
          <a:bodyPr wrap="none" rtlCol="0">
            <a:spAutoFit/>
          </a:bodyPr>
          <a:lstStyle/>
          <a:p>
            <a:r>
              <a:rPr lang="en-US" dirty="0" smtClean="0"/>
              <a:t>Model Map</a:t>
            </a:r>
            <a:endParaRPr lang="en-US" dirty="0"/>
          </a:p>
        </p:txBody>
      </p:sp>
      <p:sp>
        <p:nvSpPr>
          <p:cNvPr id="9" name="TextBox 8"/>
          <p:cNvSpPr txBox="1"/>
          <p:nvPr/>
        </p:nvSpPr>
        <p:spPr>
          <a:xfrm>
            <a:off x="3962400" y="3564017"/>
            <a:ext cx="1453411" cy="369332"/>
          </a:xfrm>
          <a:prstGeom prst="rect">
            <a:avLst/>
          </a:prstGeom>
          <a:noFill/>
        </p:spPr>
        <p:txBody>
          <a:bodyPr wrap="none" rtlCol="0">
            <a:spAutoFit/>
          </a:bodyPr>
          <a:lstStyle/>
          <a:p>
            <a:r>
              <a:rPr lang="en-US" dirty="0" smtClean="0"/>
              <a:t>Residual Map</a:t>
            </a:r>
            <a:endParaRPr lang="en-US" dirty="0"/>
          </a:p>
        </p:txBody>
      </p:sp>
    </p:spTree>
    <p:extLst>
      <p:ext uri="{BB962C8B-B14F-4D97-AF65-F5344CB8AC3E}">
        <p14:creationId xmlns:p14="http://schemas.microsoft.com/office/powerpoint/2010/main" xmlns="" val="279209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23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500" y="2514600"/>
            <a:ext cx="4361154" cy="3053333"/>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700194" y="2514599"/>
            <a:ext cx="4361154" cy="3053333"/>
          </a:xfrm>
          <a:prstGeom prst="rect">
            <a:avLst/>
          </a:prstGeom>
          <a:noFill/>
          <a:ln>
            <a:noFill/>
          </a:ln>
        </p:spPr>
      </p:pic>
      <p:sp>
        <p:nvSpPr>
          <p:cNvPr id="4" name="TextBox 3"/>
          <p:cNvSpPr txBox="1"/>
          <p:nvPr/>
        </p:nvSpPr>
        <p:spPr>
          <a:xfrm>
            <a:off x="1139425" y="1828800"/>
            <a:ext cx="2463303" cy="369332"/>
          </a:xfrm>
          <a:prstGeom prst="rect">
            <a:avLst/>
          </a:prstGeom>
          <a:noFill/>
        </p:spPr>
        <p:txBody>
          <a:bodyPr wrap="none" rtlCol="0">
            <a:spAutoFit/>
          </a:bodyPr>
          <a:lstStyle/>
          <a:p>
            <a:r>
              <a:rPr lang="en-US" dirty="0" smtClean="0"/>
              <a:t>Smoothed Residual map</a:t>
            </a:r>
            <a:endParaRPr lang="en-US" dirty="0"/>
          </a:p>
        </p:txBody>
      </p:sp>
      <p:sp>
        <p:nvSpPr>
          <p:cNvPr id="6" name="TextBox 5"/>
          <p:cNvSpPr txBox="1"/>
          <p:nvPr/>
        </p:nvSpPr>
        <p:spPr>
          <a:xfrm>
            <a:off x="6019800" y="1828800"/>
            <a:ext cx="1476686" cy="369332"/>
          </a:xfrm>
          <a:prstGeom prst="rect">
            <a:avLst/>
          </a:prstGeom>
          <a:noFill/>
        </p:spPr>
        <p:txBody>
          <a:bodyPr wrap="none" rtlCol="0">
            <a:spAutoFit/>
          </a:bodyPr>
          <a:lstStyle/>
          <a:p>
            <a:r>
              <a:rPr lang="en-US" dirty="0" smtClean="0"/>
              <a:t>Radio WMAP </a:t>
            </a:r>
            <a:endParaRPr lang="en-US" dirty="0"/>
          </a:p>
        </p:txBody>
      </p:sp>
      <p:sp>
        <p:nvSpPr>
          <p:cNvPr id="7" name="TextBox 6"/>
          <p:cNvSpPr txBox="1"/>
          <p:nvPr/>
        </p:nvSpPr>
        <p:spPr>
          <a:xfrm>
            <a:off x="4015276" y="415414"/>
            <a:ext cx="996555" cy="369332"/>
          </a:xfrm>
          <a:prstGeom prst="rect">
            <a:avLst/>
          </a:prstGeom>
          <a:noFill/>
        </p:spPr>
        <p:txBody>
          <a:bodyPr wrap="none" rtlCol="0">
            <a:spAutoFit/>
          </a:bodyPr>
          <a:lstStyle/>
          <a:p>
            <a:r>
              <a:rPr lang="en-US" dirty="0" smtClean="0"/>
              <a:t>Region 1</a:t>
            </a:r>
            <a:endParaRPr lang="en-US" dirty="0"/>
          </a:p>
        </p:txBody>
      </p:sp>
    </p:spTree>
    <p:extLst>
      <p:ext uri="{BB962C8B-B14F-4D97-AF65-F5344CB8AC3E}">
        <p14:creationId xmlns:p14="http://schemas.microsoft.com/office/powerpoint/2010/main" xmlns="" val="4229552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100" y="1752600"/>
            <a:ext cx="9070277" cy="3220117"/>
          </a:xfrm>
          <a:prstGeom prst="rect">
            <a:avLst/>
          </a:prstGeom>
        </p:spPr>
      </p:pic>
    </p:spTree>
    <p:extLst>
      <p:ext uri="{BB962C8B-B14F-4D97-AF65-F5344CB8AC3E}">
        <p14:creationId xmlns:p14="http://schemas.microsoft.com/office/powerpoint/2010/main" xmlns="" val="352573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4061" y="0"/>
            <a:ext cx="8835877" cy="6858000"/>
          </a:xfrm>
          <a:prstGeom prst="rect">
            <a:avLst/>
          </a:prstGeom>
        </p:spPr>
      </p:pic>
    </p:spTree>
    <p:extLst>
      <p:ext uri="{BB962C8B-B14F-4D97-AF65-F5344CB8AC3E}">
        <p14:creationId xmlns:p14="http://schemas.microsoft.com/office/powerpoint/2010/main" xmlns="" val="218673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5</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xmlns="" val="4188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6</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xmlns="" val="345404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xmlns="" val="247733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8</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729343"/>
            <a:ext cx="9144000" cy="5399314"/>
          </a:xfrm>
          <a:prstGeom prst="rect">
            <a:avLst/>
          </a:prstGeom>
        </p:spPr>
      </p:pic>
    </p:spTree>
    <p:extLst>
      <p:ext uri="{BB962C8B-B14F-4D97-AF65-F5344CB8AC3E}">
        <p14:creationId xmlns:p14="http://schemas.microsoft.com/office/powerpoint/2010/main" xmlns="" val="9880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C9B913-6F3F-48D7-8A41-2309157DF1AB}" type="slidenum">
              <a:rPr lang="en-US" smtClean="0"/>
              <a:pPr/>
              <a:t>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8194" y="8255"/>
            <a:ext cx="7929563" cy="6837045"/>
          </a:xfrm>
          <a:prstGeom prst="rect">
            <a:avLst/>
          </a:prstGeom>
        </p:spPr>
      </p:pic>
    </p:spTree>
    <p:extLst>
      <p:ext uri="{BB962C8B-B14F-4D97-AF65-F5344CB8AC3E}">
        <p14:creationId xmlns:p14="http://schemas.microsoft.com/office/powerpoint/2010/main" xmlns="" val="1811597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2981</TotalTime>
  <Words>811</Words>
  <Application>Microsoft Office PowerPoint</Application>
  <PresentationFormat>On-screen Show (4:3)</PresentationFormat>
  <Paragraphs>162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Light from the Galactic Plane November 28, 2015</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Physics/Astrophysics Courses</dc:title>
  <dc:creator>User</dc:creator>
  <cp:lastModifiedBy>LeRoy</cp:lastModifiedBy>
  <cp:revision>224</cp:revision>
  <dcterms:created xsi:type="dcterms:W3CDTF">2014-01-09T17:17:49Z</dcterms:created>
  <dcterms:modified xsi:type="dcterms:W3CDTF">2016-09-08T17:01:02Z</dcterms:modified>
</cp:coreProperties>
</file>